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6"/>
  </p:notesMasterIdLst>
  <p:handoutMasterIdLst>
    <p:handoutMasterId r:id="rId7"/>
  </p:handoutMasterIdLst>
  <p:sldIdLst>
    <p:sldId id="294" r:id="rId3"/>
    <p:sldId id="295" r:id="rId4"/>
    <p:sldId id="293" r:id="rId5"/>
  </p:sldIdLst>
  <p:sldSz cx="9144000" cy="6858000" type="screen4x3"/>
  <p:notesSz cx="7086600" cy="90249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2EBB"/>
    <a:srgbClr val="710012"/>
    <a:srgbClr val="5419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588" autoAdjust="0"/>
    <p:restoredTop sz="94638" autoAdjust="0"/>
  </p:normalViewPr>
  <p:slideViewPr>
    <p:cSldViewPr>
      <p:cViewPr varScale="1">
        <p:scale>
          <a:sx n="125" d="100"/>
          <a:sy n="125" d="100"/>
        </p:scale>
        <p:origin x="188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2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502" cy="45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3494" y="0"/>
            <a:ext cx="3071502" cy="45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5DAB185-0FEB-4CCA-BA47-81FFB8C6B1D5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71842"/>
            <a:ext cx="3071502" cy="45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3494" y="8571842"/>
            <a:ext cx="3071502" cy="45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9C9600F-E1E2-4247-B41B-8A4AC3A6F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84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502" cy="45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3494" y="0"/>
            <a:ext cx="3071502" cy="45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2D5CBCD-867A-41A6-A071-C75FA253127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7463" y="676275"/>
            <a:ext cx="4511675" cy="3384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302" y="4287463"/>
            <a:ext cx="5667996" cy="4060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71842"/>
            <a:ext cx="3071502" cy="45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3494" y="8571842"/>
            <a:ext cx="3071502" cy="45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6971DC0-7E8F-491E-8AAE-D865A3989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26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24A21-AF89-441C-B81D-3ED97A07A68D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338CD-F423-4E2E-88C8-FAC76834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AACG_Title_Header_Shape">
            <a:extLst>
              <a:ext uri="{FF2B5EF4-FFF2-40B4-BE49-F238E27FC236}">
                <a16:creationId xmlns:a16="http://schemas.microsoft.com/office/drawing/2014/main" id="{FCF5B1EE-0184-3E39-C2D9-A2C3C387FAE8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8" name="AACG_Title_Footer_Shape">
            <a:extLst>
              <a:ext uri="{FF2B5EF4-FFF2-40B4-BE49-F238E27FC236}">
                <a16:creationId xmlns:a16="http://schemas.microsoft.com/office/drawing/2014/main" id="{C6F1F75A-B950-8295-DBA2-9C3DF792F4A4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FB0BD-E764-4D21-AE48-55527F01BB6E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7A83C-C497-4E30-BBC8-802CD00C7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AACG_Title_Header_Shape">
            <a:extLst>
              <a:ext uri="{FF2B5EF4-FFF2-40B4-BE49-F238E27FC236}">
                <a16:creationId xmlns:a16="http://schemas.microsoft.com/office/drawing/2014/main" id="{E8EBF377-900C-2F49-0E82-91A915BB355D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8" name="AACG_Title_Footer_Shape">
            <a:extLst>
              <a:ext uri="{FF2B5EF4-FFF2-40B4-BE49-F238E27FC236}">
                <a16:creationId xmlns:a16="http://schemas.microsoft.com/office/drawing/2014/main" id="{E76F9235-B54D-8B8F-E0F4-CD7366709958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9F5A0-AA2C-4B18-8C6D-2981349FD7E7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3834D-B7FB-4F89-B447-4B0FE4792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AACG_Title_Header_Shape">
            <a:extLst>
              <a:ext uri="{FF2B5EF4-FFF2-40B4-BE49-F238E27FC236}">
                <a16:creationId xmlns:a16="http://schemas.microsoft.com/office/drawing/2014/main" id="{3F88615E-E131-D6E1-2CE4-6299BD1ADBBE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8" name="AACG_Title_Footer_Shape">
            <a:extLst>
              <a:ext uri="{FF2B5EF4-FFF2-40B4-BE49-F238E27FC236}">
                <a16:creationId xmlns:a16="http://schemas.microsoft.com/office/drawing/2014/main" id="{7D519374-B3E2-345F-250C-A1F046FF004E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FF459-C76F-494D-826E-1120BFE97FE8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AF1DC-ABB9-4576-B146-AC82F8A3E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AACG_Title_Header_Shape">
            <a:extLst>
              <a:ext uri="{FF2B5EF4-FFF2-40B4-BE49-F238E27FC236}">
                <a16:creationId xmlns:a16="http://schemas.microsoft.com/office/drawing/2014/main" id="{F090CF93-D5A6-2A32-1B40-219BE876AF7F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8" name="AACG_Title_Footer_Shape">
            <a:extLst>
              <a:ext uri="{FF2B5EF4-FFF2-40B4-BE49-F238E27FC236}">
                <a16:creationId xmlns:a16="http://schemas.microsoft.com/office/drawing/2014/main" id="{6AC91951-04C5-4DD5-18D4-30678C9EB2BD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1A30F-EB83-4382-9023-6A61F683CC99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FF0F6-3BB0-4227-85D8-A8E01D1431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AACG_Title_Header_Shape">
            <a:extLst>
              <a:ext uri="{FF2B5EF4-FFF2-40B4-BE49-F238E27FC236}">
                <a16:creationId xmlns:a16="http://schemas.microsoft.com/office/drawing/2014/main" id="{CA537A28-B9E8-4402-7ACD-0F6716435FC8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8" name="AACG_Title_Footer_Shape">
            <a:extLst>
              <a:ext uri="{FF2B5EF4-FFF2-40B4-BE49-F238E27FC236}">
                <a16:creationId xmlns:a16="http://schemas.microsoft.com/office/drawing/2014/main" id="{81D210E0-9475-7F7A-3F6B-29C9AFCF0E5A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4C985-AC77-4A2E-8C92-31165055862C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D2F54-757E-4415-8F68-E47CBEACC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AACG_Title_Header_Shape">
            <a:extLst>
              <a:ext uri="{FF2B5EF4-FFF2-40B4-BE49-F238E27FC236}">
                <a16:creationId xmlns:a16="http://schemas.microsoft.com/office/drawing/2014/main" id="{56F580E4-63AC-E7AE-C10B-9FA775F8BCC3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9" name="AACG_Title_Footer_Shape">
            <a:extLst>
              <a:ext uri="{FF2B5EF4-FFF2-40B4-BE49-F238E27FC236}">
                <a16:creationId xmlns:a16="http://schemas.microsoft.com/office/drawing/2014/main" id="{D6340A9B-A8B9-4977-DC91-A7C1827773F5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CCD18-0242-47DC-B42B-47254C27CDAA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74D17-2B08-485E-AF5A-A7694B21B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AACG_Title_Header_Shape">
            <a:extLst>
              <a:ext uri="{FF2B5EF4-FFF2-40B4-BE49-F238E27FC236}">
                <a16:creationId xmlns:a16="http://schemas.microsoft.com/office/drawing/2014/main" id="{834BD778-A47F-2929-F89E-3F28B4EA7753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11" name="AACG_Title_Footer_Shape">
            <a:extLst>
              <a:ext uri="{FF2B5EF4-FFF2-40B4-BE49-F238E27FC236}">
                <a16:creationId xmlns:a16="http://schemas.microsoft.com/office/drawing/2014/main" id="{E12369C7-30EE-9B71-4A52-8DCB354F0C1F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F675D-F9BC-4718-95E0-D7B049901343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D7E4B-ADA9-4C67-9EEF-612378150A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AACG_Title_Header_Shape">
            <a:extLst>
              <a:ext uri="{FF2B5EF4-FFF2-40B4-BE49-F238E27FC236}">
                <a16:creationId xmlns:a16="http://schemas.microsoft.com/office/drawing/2014/main" id="{04E795EA-D88A-D2B9-3092-E2B5A24AB966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7" name="AACG_Title_Footer_Shape">
            <a:extLst>
              <a:ext uri="{FF2B5EF4-FFF2-40B4-BE49-F238E27FC236}">
                <a16:creationId xmlns:a16="http://schemas.microsoft.com/office/drawing/2014/main" id="{6383E62E-0DF6-474F-7656-646EDA8C729C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B8804-4961-4177-BF6E-40344423972F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217C6-6F09-47DA-AB63-757126DDD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AACG_Title_Header_Shape">
            <a:extLst>
              <a:ext uri="{FF2B5EF4-FFF2-40B4-BE49-F238E27FC236}">
                <a16:creationId xmlns:a16="http://schemas.microsoft.com/office/drawing/2014/main" id="{06F6855C-E60A-7EC1-D4C3-B56ED159D578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6" name="AACG_Title_Footer_Shape">
            <a:extLst>
              <a:ext uri="{FF2B5EF4-FFF2-40B4-BE49-F238E27FC236}">
                <a16:creationId xmlns:a16="http://schemas.microsoft.com/office/drawing/2014/main" id="{55F0AD94-510B-C8FC-34B6-DF91347B4EC5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11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42C43-2DC3-4649-89BA-74073966DC1F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93A12-A58F-4104-9773-57EBE0962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AACG_Title_Header_Shape">
            <a:extLst>
              <a:ext uri="{FF2B5EF4-FFF2-40B4-BE49-F238E27FC236}">
                <a16:creationId xmlns:a16="http://schemas.microsoft.com/office/drawing/2014/main" id="{0BD6F26C-126F-B0F2-6A91-49BCC29EE99C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9" name="AACG_Title_Footer_Shape">
            <a:extLst>
              <a:ext uri="{FF2B5EF4-FFF2-40B4-BE49-F238E27FC236}">
                <a16:creationId xmlns:a16="http://schemas.microsoft.com/office/drawing/2014/main" id="{A3B136E4-5955-5DA1-C3FA-57E517D7484A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11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D3844-4A34-4BF3-9BAA-60EF0AD33BF5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CCF5B-0701-45A7-B77E-9714FEF23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AACG_Title_Header_Shape">
            <a:extLst>
              <a:ext uri="{FF2B5EF4-FFF2-40B4-BE49-F238E27FC236}">
                <a16:creationId xmlns:a16="http://schemas.microsoft.com/office/drawing/2014/main" id="{C6CB42ED-F8A3-3B2B-5A3F-16759FD90276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9" name="AACG_Title_Footer_Shape">
            <a:extLst>
              <a:ext uri="{FF2B5EF4-FFF2-40B4-BE49-F238E27FC236}">
                <a16:creationId xmlns:a16="http://schemas.microsoft.com/office/drawing/2014/main" id="{A2B51F85-C017-8790-29CC-B3964BE66B0A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4A1C7-748A-4A45-9D80-D3AA363CDC67}" type="datetime1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17DA9A-5871-4E58-A7FE-ED0582175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AACG_Header_Shape">
            <a:extLst>
              <a:ext uri="{FF2B5EF4-FFF2-40B4-BE49-F238E27FC236}">
                <a16:creationId xmlns:a16="http://schemas.microsoft.com/office/drawing/2014/main" id="{3BED9D68-6BF8-867E-FF9B-3CF68C5FDE73}"/>
              </a:ext>
            </a:extLst>
          </p:cNvPr>
          <p:cNvSpPr txBox="1"/>
          <p:nvPr userDrawn="1"/>
        </p:nvSpPr>
        <p:spPr>
          <a:xfrm>
            <a:off x="0" y="0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  <p:sp>
        <p:nvSpPr>
          <p:cNvPr id="3" name="AACG_Footer_Shape">
            <a:extLst>
              <a:ext uri="{FF2B5EF4-FFF2-40B4-BE49-F238E27FC236}">
                <a16:creationId xmlns:a16="http://schemas.microsoft.com/office/drawing/2014/main" id="{65236F4A-AFB2-A89E-BD8C-B27E7925D19F}"/>
              </a:ext>
            </a:extLst>
          </p:cNvPr>
          <p:cNvSpPr txBox="1"/>
          <p:nvPr userDrawn="1"/>
        </p:nvSpPr>
        <p:spPr>
          <a:xfrm>
            <a:off x="0" y="6568301"/>
            <a:ext cx="914400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200" b="0" dirty="0">
                <a:solidFill>
                  <a:srgbClr val="000000"/>
                </a:solidFill>
                <a:latin typeface="Calibri" panose="020F0502020204030204" pitchFamily="34" charset="0"/>
              </a:rPr>
              <a:t>UNCLASSIFIED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2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3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4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9" indent="-34290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9" indent="-28575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1" indent="-2286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93B5A-0090-32E8-E873-1C60D5038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A2254F2-A201-5A8C-7D49-526C402C030A}"/>
              </a:ext>
            </a:extLst>
          </p:cNvPr>
          <p:cNvGrpSpPr/>
          <p:nvPr/>
        </p:nvGrpSpPr>
        <p:grpSpPr>
          <a:xfrm>
            <a:off x="-2822" y="-71244"/>
            <a:ext cx="9186291" cy="7000488"/>
            <a:chOff x="-48236" y="434147"/>
            <a:chExt cx="10106639" cy="758057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F6E669B-0D50-9944-5ED1-630382485724}"/>
                </a:ext>
              </a:extLst>
            </p:cNvPr>
            <p:cNvGrpSpPr/>
            <p:nvPr/>
          </p:nvGrpSpPr>
          <p:grpSpPr>
            <a:xfrm>
              <a:off x="-48236" y="434147"/>
              <a:ext cx="10106639" cy="7580570"/>
              <a:chOff x="-48236" y="434147"/>
              <a:chExt cx="10106639" cy="7580570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33340C7-0236-6301-ABE2-686848F067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48236" y="434147"/>
                <a:ext cx="10043710" cy="79987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               		</a:t>
                </a:r>
                <a:r>
                  <a:rPr lang="en-US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SCSUMAC Executive Council Meeting</a:t>
                </a:r>
              </a:p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  AGENDA, 29 January 26 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374CDFB-108E-FE75-0A49-A1A7D5900B59}"/>
                  </a:ext>
                </a:extLst>
              </p:cNvPr>
              <p:cNvSpPr txBox="1"/>
              <p:nvPr/>
            </p:nvSpPr>
            <p:spPr>
              <a:xfrm>
                <a:off x="-1707" y="7764758"/>
                <a:ext cx="10060110" cy="249959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US" sz="1545" dirty="0">
                  <a:solidFill>
                    <a:schemeClr val="bg1"/>
                  </a:solidFill>
                  <a:latin typeface="Arial Black" panose="020B0A04020102020204" pitchFamily="34" charset="0"/>
                </a:endParaRPr>
              </a:p>
            </p:txBody>
          </p:sp>
        </p:grpSp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719C47B1-2486-2802-BFA7-34FBE1B2AC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506" y="654511"/>
              <a:ext cx="1335636" cy="1078787"/>
            </a:xfrm>
            <a:prstGeom prst="rect">
              <a:avLst/>
            </a:prstGeom>
            <a:noFill/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F54DBC6B-68AD-EE13-6FCD-63C36161C91E}"/>
              </a:ext>
            </a:extLst>
          </p:cNvPr>
          <p:cNvSpPr txBox="1"/>
          <p:nvPr/>
        </p:nvSpPr>
        <p:spPr>
          <a:xfrm>
            <a:off x="-27213" y="985565"/>
            <a:ext cx="2160813" cy="2308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“Producing the Finest Military Leaders Since 1949”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432DC6C-A255-2B74-D532-9A87CAA80E9C}"/>
              </a:ext>
            </a:extLst>
          </p:cNvPr>
          <p:cNvSpPr/>
          <p:nvPr/>
        </p:nvSpPr>
        <p:spPr>
          <a:xfrm>
            <a:off x="5154707" y="1368998"/>
            <a:ext cx="39743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891" indent="-115891">
              <a:buFont typeface="Arial" pitchFamily="34" charset="0"/>
              <a:buChar char="•"/>
            </a:pPr>
            <a:endParaRPr lang="en-US" sz="1200" dirty="0">
              <a:solidFill>
                <a:prstClr val="black"/>
              </a:solidFill>
              <a:latin typeface="ITC Franklin Gothic Std Book"/>
              <a:cs typeface="Arial" pitchFamily="34" charset="0"/>
            </a:endParaRPr>
          </a:p>
          <a:p>
            <a:pPr marL="115891" indent="-115891">
              <a:buFont typeface="Arial" pitchFamily="34" charset="0"/>
              <a:buChar char="•"/>
            </a:pPr>
            <a:endParaRPr lang="en-US" sz="1200" dirty="0">
              <a:solidFill>
                <a:prstClr val="black"/>
              </a:solidFill>
              <a:latin typeface="ITC Franklin Gothic Std Book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7DC5CF-F052-B17B-FB30-AF442604B58D}"/>
              </a:ext>
            </a:extLst>
          </p:cNvPr>
          <p:cNvSpPr/>
          <p:nvPr/>
        </p:nvSpPr>
        <p:spPr>
          <a:xfrm>
            <a:off x="252299" y="1143269"/>
            <a:ext cx="87183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to Order				COL (R)  Augustus “Fritz” Owens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Invocation				MAJ Tiffany McMillian-Pollard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					COL (R) Augustus “Fritz” Owens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Committee Reports			</a:t>
            </a:r>
          </a:p>
          <a:p>
            <a:pPr marL="685800" lvl="1" indent="-228600" algn="just">
              <a:buFont typeface="+mj-lt"/>
              <a:buAutoNum type="alphaLcPeriod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Secretary Report			</a:t>
            </a:r>
          </a:p>
          <a:p>
            <a:pPr marL="1143000" lvl="2" indent="-228600" algn="just">
              <a:buFont typeface="+mj-lt"/>
              <a:buAutoNum type="arabicParenR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Previous Meeting Minutes			</a:t>
            </a:r>
          </a:p>
          <a:p>
            <a:pPr marL="1143000" lvl="2" indent="-228600" algn="just">
              <a:buFont typeface="+mj-lt"/>
              <a:buAutoNum type="arabicParenR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Correspondence</a:t>
            </a:r>
          </a:p>
          <a:p>
            <a:pPr marL="685800" lvl="1" indent="-228600" algn="just">
              <a:buFont typeface="+mj-lt"/>
              <a:buAutoNum type="alphaLcPeriod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Treasurer                                                                           LTC (R) E. “Chip” Gilliard</a:t>
            </a:r>
          </a:p>
          <a:p>
            <a:pPr lvl="1" algn="just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  Chaplain				MAJ Tiffany McMillian-Pollard 		</a:t>
            </a:r>
          </a:p>
          <a:p>
            <a:pPr lvl="1" algn="just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  Parliamentarian				MAJ Brandon McFadden</a:t>
            </a:r>
          </a:p>
          <a:p>
            <a:pPr marL="685800" lvl="1" indent="-228600" algn="just">
              <a:buAutoNum type="alphaLcPeriod" startAt="5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Sergeant at Arms			LTC (R) </a:t>
            </a:r>
            <a:r>
              <a:rPr lang="en-US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Tonney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Chandler </a:t>
            </a:r>
          </a:p>
          <a:p>
            <a:pPr marL="685800" lvl="1" indent="-228600" algn="just">
              <a:buAutoNum type="alphaLcPeriod" startAt="5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Committee Updates</a:t>
            </a:r>
          </a:p>
          <a:p>
            <a:pPr lvl="1" algn="just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(1) Membership			LTC (R) Teresa Starks-Legree</a:t>
            </a:r>
          </a:p>
          <a:p>
            <a:pPr lvl="1" algn="just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(2) </a:t>
            </a:r>
            <a:r>
              <a:rPr lang="en-US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ByLaws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MAJ Brandon McFadden</a:t>
            </a:r>
          </a:p>
          <a:p>
            <a:pPr marL="914412" lvl="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(3) Golf Tournament			COL (R) Bennie Williams </a:t>
            </a:r>
          </a:p>
          <a:p>
            <a:pPr marL="914412" lvl="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(4) IT Advisor				COL (R) Cedric Rice</a:t>
            </a:r>
          </a:p>
          <a:p>
            <a:pPr marL="12" algn="just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5. Old Business 				</a:t>
            </a:r>
          </a:p>
          <a:p>
            <a:pPr marL="1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a. National Alumni Meeting 		LTC (R ) Christopher Jenkins </a:t>
            </a:r>
          </a:p>
          <a:p>
            <a:pPr marL="1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      	b. Garnet and Blue Presentation		COL (R) Augustus “Fritz” Owens </a:t>
            </a:r>
          </a:p>
          <a:p>
            <a:pPr marL="1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      	c. Homecoming and 80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Anniversary Presentation       COL (R) Alexander Gardner/Walton Jones  </a:t>
            </a:r>
          </a:p>
          <a:p>
            <a:pPr marL="1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      				</a:t>
            </a:r>
          </a:p>
          <a:p>
            <a:pPr marL="12" algn="just"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pPr marL="1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6.    Closing Prayer	 			MAJ Tiffany McMillian-Pollard</a:t>
            </a:r>
          </a:p>
          <a:p>
            <a:pPr marL="12" algn="just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7.    Adjournment				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COL(R) Augustus “Fritz” Owens  </a:t>
            </a:r>
          </a:p>
          <a:p>
            <a:pPr marL="12" algn="just">
              <a:defRPr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pPr marL="12" algn="just">
              <a:defRPr/>
            </a:pP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4D5E7A-DF26-06A3-1A4B-5B2787FFEBE9}"/>
              </a:ext>
            </a:extLst>
          </p:cNvPr>
          <p:cNvSpPr txBox="1"/>
          <p:nvPr/>
        </p:nvSpPr>
        <p:spPr>
          <a:xfrm>
            <a:off x="3610291" y="941541"/>
            <a:ext cx="12140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18 June 2025</a:t>
            </a:r>
          </a:p>
        </p:txBody>
      </p:sp>
    </p:spTree>
    <p:extLst>
      <p:ext uri="{BB962C8B-B14F-4D97-AF65-F5344CB8AC3E}">
        <p14:creationId xmlns:p14="http://schemas.microsoft.com/office/powerpoint/2010/main" val="270042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F3BBEE-005C-F1E0-0213-B23B23FA0E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19 February 2026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91042C-B49F-CE40-54C2-988FB67C9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217C6-6F09-47DA-AB63-757126DDDE3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84EE0B-E7CE-D979-AD6B-28AB7894F327}"/>
              </a:ext>
            </a:extLst>
          </p:cNvPr>
          <p:cNvSpPr txBox="1"/>
          <p:nvPr/>
        </p:nvSpPr>
        <p:spPr>
          <a:xfrm>
            <a:off x="228600" y="1143000"/>
            <a:ext cx="88391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Upcoming Events:</a:t>
            </a:r>
          </a:p>
          <a:p>
            <a:endParaRPr lang="en-US" dirty="0"/>
          </a:p>
          <a:p>
            <a:pPr marL="342900" indent="-342900">
              <a:buAutoNum type="alphaLcPeriod"/>
            </a:pPr>
            <a:r>
              <a:rPr lang="en-US" dirty="0"/>
              <a:t>Executive Meeting			    	  19 February 2026</a:t>
            </a:r>
          </a:p>
          <a:p>
            <a:pPr marL="342900" indent="-342900">
              <a:buAutoNum type="alphaLcPeriod"/>
            </a:pPr>
            <a:r>
              <a:rPr lang="en-US" dirty="0"/>
              <a:t>Executive Meeting			 	  19 March 2026</a:t>
            </a:r>
          </a:p>
          <a:p>
            <a:pPr marL="342900" indent="-342900">
              <a:buFontTx/>
              <a:buAutoNum type="alphaLcPeriod"/>
            </a:pPr>
            <a:r>
              <a:rPr lang="en-US" dirty="0"/>
              <a:t>SCSU Golf Tournament				  10 April 2026	</a:t>
            </a:r>
          </a:p>
          <a:p>
            <a:pPr marL="342900" indent="-342900">
              <a:buAutoNum type="alphaLcPeriod"/>
            </a:pPr>
            <a:r>
              <a:rPr lang="en-US" dirty="0"/>
              <a:t>Military Ball					  10 April 2026</a:t>
            </a:r>
          </a:p>
          <a:p>
            <a:pPr marL="342900" indent="-342900">
              <a:buAutoNum type="alphaLcPeriod"/>
            </a:pPr>
            <a:r>
              <a:rPr lang="en-US" dirty="0"/>
              <a:t>Membership Drive		                               11 April 2026</a:t>
            </a:r>
          </a:p>
          <a:p>
            <a:pPr marL="342900" indent="-342900">
              <a:buAutoNum type="alphaLcPeriod"/>
            </a:pPr>
            <a:r>
              <a:rPr lang="en-US" dirty="0"/>
              <a:t>Quarterly Meeting			   	  16 April 2026</a:t>
            </a:r>
          </a:p>
          <a:p>
            <a:pPr marL="342900" indent="-342900">
              <a:buAutoNum type="alphaLcPeriod"/>
            </a:pPr>
            <a:r>
              <a:rPr lang="en-US" dirty="0"/>
              <a:t>Garnet and Blue Extravaganza			  18 April 2026</a:t>
            </a:r>
          </a:p>
          <a:p>
            <a:pPr marL="342900" indent="-342900">
              <a:buAutoNum type="alphaLcPeriod"/>
            </a:pPr>
            <a:r>
              <a:rPr lang="en-US" dirty="0"/>
              <a:t>Commissioning Ceremony		     	   7 May 2026</a:t>
            </a:r>
          </a:p>
          <a:p>
            <a:pPr marL="342900" indent="-342900">
              <a:buAutoNum type="alphaLcPeriod"/>
            </a:pPr>
            <a:r>
              <a:rPr lang="en-US" dirty="0"/>
              <a:t>Graduation Ceremony			        	   10 May 2026</a:t>
            </a:r>
          </a:p>
          <a:p>
            <a:r>
              <a:rPr lang="en-US" dirty="0"/>
              <a:t>j.    SCSU National Alumni Meeting			   8-12 July 2026 	</a:t>
            </a:r>
          </a:p>
          <a:p>
            <a:r>
              <a:rPr lang="en-US" dirty="0"/>
              <a:t>k.   Quarterly Meeting				   17 September 2026	</a:t>
            </a:r>
          </a:p>
          <a:p>
            <a:r>
              <a:rPr lang="en-US" dirty="0"/>
              <a:t>l.    Homecoming Events and 80</a:t>
            </a:r>
            <a:r>
              <a:rPr lang="en-US" baseline="30000" dirty="0"/>
              <a:t>th</a:t>
            </a:r>
            <a:r>
              <a:rPr lang="en-US" dirty="0"/>
              <a:t> Reunion 		   24 October 2026 </a:t>
            </a:r>
          </a:p>
          <a:p>
            <a:r>
              <a:rPr lang="en-US" dirty="0"/>
              <a:t>	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4A4388-2F9B-890B-7689-DCBE2257FD21}"/>
              </a:ext>
            </a:extLst>
          </p:cNvPr>
          <p:cNvSpPr txBox="1">
            <a:spLocks/>
          </p:cNvSpPr>
          <p:nvPr/>
        </p:nvSpPr>
        <p:spPr>
          <a:xfrm>
            <a:off x="14907" y="25099"/>
            <a:ext cx="9129093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rial Black" panose="020B0A04020102020204" pitchFamily="34" charset="0"/>
              </a:rPr>
              <a:t>               		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SCSUMAC Quarterly Meeting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  AGENDA, 29 January 26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2E01D1-E3E5-A678-D01B-477638EBC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92" y="183125"/>
            <a:ext cx="1214008" cy="996236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C53BE67-A648-BE16-2438-1732411FA38A}"/>
              </a:ext>
            </a:extLst>
          </p:cNvPr>
          <p:cNvSpPr txBox="1"/>
          <p:nvPr/>
        </p:nvSpPr>
        <p:spPr>
          <a:xfrm>
            <a:off x="14907" y="6627190"/>
            <a:ext cx="9143999" cy="2308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lang="en-US" sz="1545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C70D1B-8191-CB85-6393-D3C3D4673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92" y="194449"/>
            <a:ext cx="1214008" cy="996236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6DA42DA-9CEB-44F3-7092-8CFD579468E5}"/>
              </a:ext>
            </a:extLst>
          </p:cNvPr>
          <p:cNvSpPr txBox="1"/>
          <p:nvPr/>
        </p:nvSpPr>
        <p:spPr>
          <a:xfrm>
            <a:off x="-13884" y="921789"/>
            <a:ext cx="214748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“Producing the Finest Military Leaders Since 1949”</a:t>
            </a:r>
          </a:p>
        </p:txBody>
      </p:sp>
    </p:spTree>
    <p:extLst>
      <p:ext uri="{BB962C8B-B14F-4D97-AF65-F5344CB8AC3E}">
        <p14:creationId xmlns:p14="http://schemas.microsoft.com/office/powerpoint/2010/main" val="710296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936E6A1-80BC-14A1-41D7-28229F990A3E}"/>
              </a:ext>
            </a:extLst>
          </p:cNvPr>
          <p:cNvGrpSpPr/>
          <p:nvPr/>
        </p:nvGrpSpPr>
        <p:grpSpPr>
          <a:xfrm>
            <a:off x="1553" y="85078"/>
            <a:ext cx="9146230" cy="6879602"/>
            <a:chOff x="0" y="683871"/>
            <a:chExt cx="10062562" cy="7449667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C7D8CCE-7396-D724-019D-A31CBB4295EF}"/>
                </a:ext>
              </a:extLst>
            </p:cNvPr>
            <p:cNvGrpSpPr/>
            <p:nvPr/>
          </p:nvGrpSpPr>
          <p:grpSpPr>
            <a:xfrm>
              <a:off x="0" y="1081229"/>
              <a:ext cx="10062562" cy="7052309"/>
              <a:chOff x="0" y="1081229"/>
              <a:chExt cx="10062562" cy="7052309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685FF08-B81E-E67C-9385-64B49631E6BC}"/>
                  </a:ext>
                </a:extLst>
              </p:cNvPr>
              <p:cNvSpPr txBox="1"/>
              <p:nvPr/>
            </p:nvSpPr>
            <p:spPr>
              <a:xfrm>
                <a:off x="4162" y="1081229"/>
                <a:ext cx="10058400" cy="49992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EXECUTIVE COMMITTEE 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A3BADC4-2F7F-41A3-4780-4F867884982C}"/>
                  </a:ext>
                </a:extLst>
              </p:cNvPr>
              <p:cNvSpPr txBox="1"/>
              <p:nvPr/>
            </p:nvSpPr>
            <p:spPr>
              <a:xfrm>
                <a:off x="0" y="7765611"/>
                <a:ext cx="10058400" cy="367927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545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Serve – Support – Share</a:t>
                </a:r>
              </a:p>
            </p:txBody>
          </p:sp>
        </p:grpSp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39430EBC-E584-7397-C88F-02B5D3B383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669" y="683871"/>
              <a:ext cx="1335636" cy="1078787"/>
            </a:xfrm>
            <a:prstGeom prst="rect">
              <a:avLst/>
            </a:prstGeom>
            <a:noFill/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19CD1E7A-01A9-C9D7-1D5A-4E139CAE58EF}"/>
              </a:ext>
            </a:extLst>
          </p:cNvPr>
          <p:cNvSpPr txBox="1"/>
          <p:nvPr/>
        </p:nvSpPr>
        <p:spPr>
          <a:xfrm>
            <a:off x="-27214" y="985565"/>
            <a:ext cx="2160814" cy="2308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“Producing the Finest Military Leaders Since 1949</a:t>
            </a:r>
            <a:r>
              <a:rPr lang="en-US" sz="800" dirty="0">
                <a:solidFill>
                  <a:schemeClr val="bg1"/>
                </a:solidFill>
                <a:latin typeface="Aparajita" panose="020B0502040204020203" pitchFamily="18" charset="0"/>
                <a:cs typeface="Aparajita" panose="020B0502040204020203" pitchFamily="18" charset="0"/>
              </a:rPr>
              <a:t>”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C6B7152-B565-6934-33A4-70D3AC28D883}"/>
              </a:ext>
            </a:extLst>
          </p:cNvPr>
          <p:cNvSpPr/>
          <p:nvPr/>
        </p:nvSpPr>
        <p:spPr>
          <a:xfrm>
            <a:off x="14771" y="1199721"/>
            <a:ext cx="4419601" cy="338554"/>
          </a:xfrm>
          <a:prstGeom prst="rect">
            <a:avLst/>
          </a:prstGeom>
          <a:solidFill>
            <a:srgbClr val="710012"/>
          </a:solidFill>
        </p:spPr>
        <p:txBody>
          <a:bodyPr wrap="square">
            <a:spAutoFit/>
          </a:bodyPr>
          <a:lstStyle/>
          <a:p>
            <a:pPr marL="285758" indent="-285758" algn="ctr"/>
            <a:r>
              <a:rPr lang="en-US" sz="1600" b="1" dirty="0">
                <a:solidFill>
                  <a:prstClr val="white"/>
                </a:solidFill>
                <a:cs typeface="Arial" pitchFamily="34" charset="0"/>
              </a:rPr>
              <a:t>Committee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0C382A-6C26-5BB9-01D4-61BFC5CE0A93}"/>
              </a:ext>
            </a:extLst>
          </p:cNvPr>
          <p:cNvSpPr/>
          <p:nvPr/>
        </p:nvSpPr>
        <p:spPr>
          <a:xfrm>
            <a:off x="4403848" y="1199721"/>
            <a:ext cx="4724401" cy="338554"/>
          </a:xfrm>
          <a:prstGeom prst="rect">
            <a:avLst/>
          </a:prstGeom>
          <a:solidFill>
            <a:srgbClr val="710012"/>
          </a:solidFill>
        </p:spPr>
        <p:txBody>
          <a:bodyPr wrap="square">
            <a:spAutoFit/>
          </a:bodyPr>
          <a:lstStyle/>
          <a:p>
            <a:pPr marL="285758" indent="-285758" algn="ctr">
              <a:defRPr/>
            </a:pPr>
            <a:r>
              <a:rPr lang="en-US" sz="1600" b="1" kern="0" dirty="0">
                <a:solidFill>
                  <a:prstClr val="white"/>
                </a:solidFill>
                <a:cs typeface="Arial" pitchFamily="34" charset="0"/>
              </a:rPr>
              <a:t>Article V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63CEB62-551C-FF1F-1841-C259541D0B15}"/>
              </a:ext>
            </a:extLst>
          </p:cNvPr>
          <p:cNvSpPr/>
          <p:nvPr/>
        </p:nvSpPr>
        <p:spPr>
          <a:xfrm>
            <a:off x="4435946" y="3406781"/>
            <a:ext cx="4724401" cy="338554"/>
          </a:xfrm>
          <a:prstGeom prst="rect">
            <a:avLst/>
          </a:prstGeom>
          <a:solidFill>
            <a:srgbClr val="710012"/>
          </a:solidFill>
        </p:spPr>
        <p:txBody>
          <a:bodyPr wrap="square">
            <a:spAutoFit/>
          </a:bodyPr>
          <a:lstStyle/>
          <a:p>
            <a:pPr marL="285758" indent="-285758" algn="ctr">
              <a:defRPr/>
            </a:pPr>
            <a:r>
              <a:rPr lang="en-US" sz="1600" b="1" kern="0" dirty="0">
                <a:solidFill>
                  <a:prstClr val="white"/>
                </a:solidFill>
                <a:cs typeface="Arial" pitchFamily="34" charset="0"/>
              </a:rPr>
              <a:t>Way Ahead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9D734A-5E7A-817F-62CB-8A1A264EB45E}"/>
              </a:ext>
            </a:extLst>
          </p:cNvPr>
          <p:cNvSpPr/>
          <p:nvPr/>
        </p:nvSpPr>
        <p:spPr>
          <a:xfrm>
            <a:off x="5154707" y="1368998"/>
            <a:ext cx="39743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891" indent="-115891">
              <a:buFont typeface="Arial" pitchFamily="34" charset="0"/>
              <a:buChar char="•"/>
            </a:pPr>
            <a:endParaRPr lang="en-US" sz="1200" dirty="0">
              <a:solidFill>
                <a:prstClr val="black"/>
              </a:solidFill>
              <a:latin typeface="ITC Franklin Gothic Std Book"/>
              <a:cs typeface="Arial" pitchFamily="34" charset="0"/>
            </a:endParaRPr>
          </a:p>
          <a:p>
            <a:pPr marL="115891" indent="-115891">
              <a:buFont typeface="Arial" pitchFamily="34" charset="0"/>
              <a:buChar char="•"/>
            </a:pPr>
            <a:endParaRPr lang="en-US" sz="1200" dirty="0">
              <a:solidFill>
                <a:prstClr val="black"/>
              </a:solidFill>
              <a:latin typeface="ITC Franklin Gothic Std Book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CF07ACA-5B02-5603-4BDA-56BF79E945A9}"/>
              </a:ext>
            </a:extLst>
          </p:cNvPr>
          <p:cNvCxnSpPr>
            <a:cxnSpLocks/>
          </p:cNvCxnSpPr>
          <p:nvPr/>
        </p:nvCxnSpPr>
        <p:spPr>
          <a:xfrm flipH="1">
            <a:off x="4419602" y="1219200"/>
            <a:ext cx="26855" cy="5486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B4F07972-6095-F087-FD32-071B0C0BF598}"/>
              </a:ext>
            </a:extLst>
          </p:cNvPr>
          <p:cNvSpPr/>
          <p:nvPr/>
        </p:nvSpPr>
        <p:spPr>
          <a:xfrm>
            <a:off x="0" y="3406781"/>
            <a:ext cx="4419600" cy="338554"/>
          </a:xfrm>
          <a:prstGeom prst="rect">
            <a:avLst/>
          </a:prstGeom>
          <a:solidFill>
            <a:srgbClr val="710012"/>
          </a:solidFill>
        </p:spPr>
        <p:txBody>
          <a:bodyPr wrap="square">
            <a:spAutoFit/>
          </a:bodyPr>
          <a:lstStyle/>
          <a:p>
            <a:pPr marL="285758" indent="-285758" algn="ctr">
              <a:defRPr/>
            </a:pPr>
            <a:r>
              <a:rPr lang="en-US" sz="1600" b="1" kern="0" dirty="0">
                <a:solidFill>
                  <a:prstClr val="white"/>
                </a:solidFill>
                <a:cs typeface="Arial" pitchFamily="34" charset="0"/>
              </a:rPr>
              <a:t>PURPOSE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056185-E513-B32E-14A9-BB93967EDC00}"/>
              </a:ext>
            </a:extLst>
          </p:cNvPr>
          <p:cNvSpPr/>
          <p:nvPr/>
        </p:nvSpPr>
        <p:spPr>
          <a:xfrm>
            <a:off x="4642576" y="1539597"/>
            <a:ext cx="451777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91" indent="-115891"/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91" indent="-115891">
              <a:buFont typeface="Arial" pitchFamily="34" charset="0"/>
              <a:buChar char="•"/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2B9345-4C05-C711-E11A-3CE065D6A5C4}"/>
              </a:ext>
            </a:extLst>
          </p:cNvPr>
          <p:cNvSpPr txBox="1"/>
          <p:nvPr/>
        </p:nvSpPr>
        <p:spPr>
          <a:xfrm>
            <a:off x="414568" y="1669714"/>
            <a:ext cx="355738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COMMITTEE: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COL (R) Augustus “Fritz” Owens, President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COL (R) Alexander Gardner, Vice President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CPT Shandrea Houser, Executive Secretary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LTC (R) E. Chip Gilliard, Treasurer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MAJ Tiffany McMillian-Pollard, Chaplain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MAJ Brandon McFadden, Parliamentarian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LTC (R)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Tonney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Chandler, Sergeant at Arms </a:t>
            </a:r>
            <a:endParaRPr lang="en-US" sz="1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49479F-7E2E-6217-35D8-108600B7C5DF}"/>
              </a:ext>
            </a:extLst>
          </p:cNvPr>
          <p:cNvSpPr/>
          <p:nvPr/>
        </p:nvSpPr>
        <p:spPr>
          <a:xfrm>
            <a:off x="4533900" y="3826027"/>
            <a:ext cx="4501424" cy="2669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891" indent="-115891">
              <a:buFont typeface="Arial" pitchFamily="34" charset="0"/>
              <a:buChar char="•"/>
            </a:pPr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PMS, SCSU with resources to support Senior ROTC Cadets </a:t>
            </a:r>
          </a:p>
          <a:p>
            <a:pPr marL="115891" indent="-115891">
              <a:buFont typeface="Arial" pitchFamily="34" charset="0"/>
              <a:buChar char="•"/>
            </a:pPr>
            <a:endParaRPr lang="en-US" sz="10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91" indent="-115891">
              <a:buFont typeface="Arial" pitchFamily="34" charset="0"/>
              <a:buChar char="•"/>
            </a:pPr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 how many members are active and have paid dues </a:t>
            </a:r>
          </a:p>
          <a:p>
            <a:endParaRPr lang="en-US" sz="10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91" indent="-115891">
              <a:buFont typeface="Arial" pitchFamily="34" charset="0"/>
              <a:buChar char="•"/>
            </a:pPr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accurate treasury report of MAC with beginning and ending balance </a:t>
            </a:r>
          </a:p>
          <a:p>
            <a:pPr marL="115891" indent="-115891">
              <a:buFont typeface="Arial" pitchFamily="34" charset="0"/>
              <a:buChar char="•"/>
            </a:pPr>
            <a:endParaRPr lang="en-US" sz="10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91" indent="-115891">
              <a:buFont typeface="Arial" pitchFamily="34" charset="0"/>
              <a:buChar char="•"/>
            </a:pPr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</a:t>
            </a:r>
            <a:r>
              <a:rPr lang="en-US" sz="105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LinkedIN</a:t>
            </a:r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Instagram and X Social Media Accounts </a:t>
            </a:r>
          </a:p>
          <a:p>
            <a:endParaRPr lang="en-US" sz="10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91" indent="-115891">
              <a:buFont typeface="Arial" pitchFamily="34" charset="0"/>
              <a:buChar char="•"/>
            </a:pPr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and update MAC membership criteria in Constitution and Bylaws  </a:t>
            </a:r>
          </a:p>
          <a:p>
            <a:pPr marL="115891" indent="-115891">
              <a:buFont typeface="Arial" pitchFamily="34" charset="0"/>
              <a:buChar char="•"/>
            </a:pPr>
            <a:endParaRPr lang="en-US" sz="10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891" indent="-115891">
              <a:buFont typeface="Arial" pitchFamily="34" charset="0"/>
              <a:buChar char="•"/>
            </a:pPr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for MAC 80</a:t>
            </a:r>
            <a:r>
              <a:rPr lang="en-US" sz="105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Reunion </a:t>
            </a:r>
          </a:p>
          <a:p>
            <a:pPr marL="115891" indent="-115891">
              <a:buFont typeface="Arial" pitchFamily="34" charset="0"/>
              <a:buChar char="•"/>
            </a:pPr>
            <a:endParaRPr lang="en-US" sz="10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AF25EB-8A0A-F5C5-0D5A-D3DF1E4918C5}"/>
              </a:ext>
            </a:extLst>
          </p:cNvPr>
          <p:cNvSpPr txBox="1"/>
          <p:nvPr/>
        </p:nvSpPr>
        <p:spPr>
          <a:xfrm>
            <a:off x="4478581" y="1735470"/>
            <a:ext cx="4636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200" b="1" dirty="0"/>
              <a:t>The Executive Committee shall be the policy making body</a:t>
            </a:r>
          </a:p>
          <a:p>
            <a:pPr algn="just"/>
            <a:r>
              <a:rPr lang="en-US" sz="1200" b="1" dirty="0"/>
              <a:t>of the chapter and shall consist of the </a:t>
            </a:r>
            <a:r>
              <a:rPr lang="en-US" sz="1200" b="1" u="sng" dirty="0"/>
              <a:t>elected officers </a:t>
            </a:r>
            <a:r>
              <a:rPr lang="en-US" sz="1200" b="1" dirty="0"/>
              <a:t>of the </a:t>
            </a:r>
          </a:p>
          <a:p>
            <a:pPr algn="just"/>
            <a:r>
              <a:rPr lang="en-US" sz="1200" b="1" dirty="0"/>
              <a:t>chapter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0CB14F-1857-DAB8-99CE-8E72280E3366}"/>
              </a:ext>
            </a:extLst>
          </p:cNvPr>
          <p:cNvSpPr txBox="1"/>
          <p:nvPr/>
        </p:nvSpPr>
        <p:spPr>
          <a:xfrm>
            <a:off x="496320" y="3899483"/>
            <a:ext cx="339387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Serve as the auxiliary arm of the </a:t>
            </a:r>
          </a:p>
          <a:p>
            <a:r>
              <a:rPr lang="en-US" sz="1600" b="1" dirty="0"/>
              <a:t>PMS of SCSU to assist in the </a:t>
            </a:r>
          </a:p>
          <a:p>
            <a:r>
              <a:rPr lang="en-US" sz="1600" b="1" dirty="0"/>
              <a:t>Preparation of Senior ROTC </a:t>
            </a:r>
          </a:p>
          <a:p>
            <a:r>
              <a:rPr lang="en-US" sz="1600" b="1" dirty="0"/>
              <a:t>Cadets for their transition to the </a:t>
            </a:r>
          </a:p>
          <a:p>
            <a:r>
              <a:rPr lang="en-US" sz="1600" b="1" dirty="0"/>
              <a:t>Profession of Arms.  </a:t>
            </a:r>
          </a:p>
        </p:txBody>
      </p:sp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7F47D22-E0FC-B3A5-9646-1BF9E25B70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758" y="6590359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19 February 2026</a:t>
            </a:r>
          </a:p>
        </p:txBody>
      </p:sp>
    </p:spTree>
    <p:extLst>
      <p:ext uri="{BB962C8B-B14F-4D97-AF65-F5344CB8AC3E}">
        <p14:creationId xmlns:p14="http://schemas.microsoft.com/office/powerpoint/2010/main" val="347097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lass:Classification xmlns:class="urn:us:gov:cia:enterprise:schema:Classification:2.3" dateClassified="2025-08-25" portionMarking="false" caveat="false" tool="Desktop" toolVersion="202510">
  <class:ClassificationMarking type="USClassificationMarking" value="UNCLASSIFIED"/>
  <class:ClassifiedBy/>
  <class:ClassificationHeader>
    <class:ClassificationBanner>UNCLASSIFIED</class:ClassificationBanner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Props1.xml><?xml version="1.0" encoding="utf-8"?>
<ds:datastoreItem xmlns:ds="http://schemas.openxmlformats.org/officeDocument/2006/customXml" ds:itemID="{6BA725FD-E4B5-40D2-B746-CAEC14A80201}">
  <ds:schemaRefs>
    <ds:schemaRef ds:uri="urn:us:gov:cia:enterprise:schema:Classification:2.3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69733</TotalTime>
  <Words>641</Words>
  <Application>Microsoft Office PowerPoint</Application>
  <PresentationFormat>On-screen Show (4:3)</PresentationFormat>
  <Paragraphs>86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ITC Franklin Gothic Std Book</vt:lpstr>
      <vt:lpstr>Aparajita</vt:lpstr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Victor Montgomery</dc:creator>
  <cp:lastModifiedBy>Owens Augustus L NGA-TEIN USA CTR</cp:lastModifiedBy>
  <cp:revision>1092</cp:revision>
  <cp:lastPrinted>2024-07-11T12:48:36Z</cp:lastPrinted>
  <dcterms:created xsi:type="dcterms:W3CDTF">2011-08-19T14:25:20Z</dcterms:created>
  <dcterms:modified xsi:type="dcterms:W3CDTF">2026-02-05T15:40:08Z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ACG_OFFICE_DLL">
    <vt:bool>true</vt:bool>
  </property>
  <property fmtid="{D5CDD505-2E9C-101B-9397-08002B2CF9AE}" pid="3" name="AACG_Created">
    <vt:bool>true</vt:bool>
  </property>
  <property fmtid="{D5CDD505-2E9C-101B-9397-08002B2CF9AE}" pid="4" name="AACG_DescMarkings">
    <vt:lpwstr/>
  </property>
  <property fmtid="{D5CDD505-2E9C-101B-9397-08002B2CF9AE}" pid="5" name="AACG_AddMark">
    <vt:lpwstr/>
  </property>
  <property fmtid="{D5CDD505-2E9C-101B-9397-08002B2CF9AE}" pid="6" name="AACG_Header">
    <vt:lpwstr>UNCLASSIFIED</vt:lpwstr>
  </property>
  <property fmtid="{D5CDD505-2E9C-101B-9397-08002B2CF9AE}" pid="7" name="AACG_Footer">
    <vt:lpwstr>_x000d_UNCLASSIFIED</vt:lpwstr>
  </property>
  <property fmtid="{D5CDD505-2E9C-101B-9397-08002B2CF9AE}" pid="8" name="AACG_ClassBlock">
    <vt:lpwstr/>
  </property>
  <property fmtid="{D5CDD505-2E9C-101B-9397-08002B2CF9AE}" pid="9" name="AACG_ClassType">
    <vt:lpwstr>USClassificationMarking</vt:lpwstr>
  </property>
  <property fmtid="{D5CDD505-2E9C-101B-9397-08002B2CF9AE}" pid="10" name="AACG_DeclOnList">
    <vt:lpwstr/>
  </property>
  <property fmtid="{D5CDD505-2E9C-101B-9397-08002B2CF9AE}" pid="11" name="AACG_USAF_Derivatives">
    <vt:lpwstr/>
  </property>
  <property fmtid="{D5CDD505-2E9C-101B-9397-08002B2CF9AE}" pid="12" name="AACG_SCI_Other">
    <vt:lpwstr/>
  </property>
  <property fmtid="{D5CDD505-2E9C-101B-9397-08002B2CF9AE}" pid="13" name="AACG_Dissem_Other">
    <vt:lpwstr/>
  </property>
  <property fmtid="{D5CDD505-2E9C-101B-9397-08002B2CF9AE}" pid="14" name="PortionWaiver">
    <vt:lpwstr/>
  </property>
  <property fmtid="{D5CDD505-2E9C-101B-9397-08002B2CF9AE}" pid="15" name="AACG_OrconOriginator">
    <vt:lpwstr/>
  </property>
  <property fmtid="{D5CDD505-2E9C-101B-9397-08002B2CF9AE}" pid="16" name="AACG_OrconRecipients">
    <vt:lpwstr/>
  </property>
  <property fmtid="{D5CDD505-2E9C-101B-9397-08002B2CF9AE}" pid="17" name="AACG_SatWarningType">
    <vt:lpwstr/>
  </property>
  <property fmtid="{D5CDD505-2E9C-101B-9397-08002B2CF9AE}" pid="18" name="AACG_NatoWarningClassLevel">
    <vt:lpwstr/>
  </property>
  <property fmtid="{D5CDD505-2E9C-101B-9397-08002B2CF9AE}" pid="19" name="AACG_Version">
    <vt:lpwstr>202510</vt:lpwstr>
  </property>
  <property fmtid="{D5CDD505-2E9C-101B-9397-08002B2CF9AE}" pid="20" name="AACG_CustomClassXMLPart">
    <vt:lpwstr>{6BA725FD-E4B5-40D2-B746-CAEC14A80201}</vt:lpwstr>
  </property>
</Properties>
</file>